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85" r:id="rId4"/>
  </p:sldMasterIdLst>
  <p:notesMasterIdLst>
    <p:notesMasterId r:id="rId22"/>
  </p:notes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7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8AFFC-04E2-E04E-A4C6-AB2C3C2C0C16}" v="1" dt="2025-06-19T16:53:27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/>
    <p:restoredTop sz="68707"/>
  </p:normalViewPr>
  <p:slideViewPr>
    <p:cSldViewPr snapToGrid="0" snapToObjects="1">
      <p:cViewPr varScale="1">
        <p:scale>
          <a:sx n="57" d="100"/>
          <a:sy n="57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A9A24-3514-D147-8844-22E0B1CFF597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BC3D-D0AE-4746-960F-8CCDBBF41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0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2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4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8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8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8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4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5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1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3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1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BC3D-D0AE-4746-960F-8CCDBBF41E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3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169" y="1251345"/>
            <a:ext cx="8699932" cy="2421464"/>
          </a:xfrm>
        </p:spPr>
        <p:txBody>
          <a:bodyPr anchor="b"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169" y="3672810"/>
            <a:ext cx="8699931" cy="1405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8328" y="5157653"/>
            <a:ext cx="1600200" cy="377825"/>
          </a:xfrm>
        </p:spPr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8169" y="5157653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0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5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0807" y="1056904"/>
            <a:ext cx="9210386" cy="11554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07" y="2212401"/>
            <a:ext cx="9210386" cy="33215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36" y="2502669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735" y="3971469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8596" y="5064663"/>
            <a:ext cx="1600200" cy="377825"/>
          </a:xfrm>
        </p:spPr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4736" y="5064663"/>
            <a:ext cx="782765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4996" y="5064663"/>
            <a:ext cx="551167" cy="377825"/>
          </a:xfrm>
        </p:spPr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806" y="2594112"/>
            <a:ext cx="4184437" cy="3188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586019"/>
            <a:ext cx="4444165" cy="319614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D55CF9-3B09-4B3B-54AF-22ACA43CD4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807" y="1056904"/>
            <a:ext cx="9210386" cy="11554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42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806" y="2270942"/>
            <a:ext cx="4184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1895" y="2270942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B1CB23-5A95-D3D9-4081-8E99206EBD2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90806" y="3031435"/>
            <a:ext cx="4184437" cy="275072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32410D7-DAC5-5CC8-4D28-A6AB76577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3024452"/>
            <a:ext cx="4444165" cy="27577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DA6C9C-5ED8-752B-2E2D-6A44C879A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807" y="1056904"/>
            <a:ext cx="9210386" cy="11554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6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807" y="756134"/>
            <a:ext cx="9210386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807" y="2288601"/>
            <a:ext cx="921038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2895E1-7571-1944-B1FD-D2D5D386C6DC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C2E48E-1AA9-2840-B347-B513264CE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6" r:id="rId1"/>
    <p:sldLayoutId id="2147485987" r:id="rId2"/>
    <p:sldLayoutId id="2147485988" r:id="rId3"/>
    <p:sldLayoutId id="2147485989" r:id="rId4"/>
    <p:sldLayoutId id="2147485990" r:id="rId5"/>
    <p:sldLayoutId id="2147485991" r:id="rId6"/>
    <p:sldLayoutId id="2147485992" r:id="rId7"/>
    <p:sldLayoutId id="2147485993" r:id="rId8"/>
    <p:sldLayoutId id="2147485994" r:id="rId9"/>
    <p:sldLayoutId id="2147485995" r:id="rId10"/>
    <p:sldLayoutId id="2147485996" r:id="rId11"/>
    <p:sldLayoutId id="2147485997" r:id="rId12"/>
    <p:sldLayoutId id="2147485998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CF29-A38C-E344-BF3D-79508ADCE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44600"/>
            <a:ext cx="10668000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cap="small" dirty="0"/>
              <a:t>AMERICAN INSTITUTE OF FLORAL DESIGNERS</a:t>
            </a:r>
            <a:br>
              <a:rPr lang="en-US" sz="3600" cap="none" dirty="0"/>
            </a:br>
            <a:r>
              <a:rPr lang="en-US" sz="7200" cap="none" dirty="0"/>
              <a:t>PFDE ORIENTATION</a:t>
            </a:r>
          </a:p>
        </p:txBody>
      </p:sp>
      <p:pic>
        <p:nvPicPr>
          <p:cNvPr id="1025" name="Picture 1" descr="page1image10050000">
            <a:extLst>
              <a:ext uri="{FF2B5EF4-FFF2-40B4-BE49-F238E27FC236}">
                <a16:creationId xmlns:a16="http://schemas.microsoft.com/office/drawing/2014/main" id="{B158C0FC-A4A9-F47A-79EA-D7587422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923132"/>
            <a:ext cx="1905000" cy="8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10050224">
            <a:extLst>
              <a:ext uri="{FF2B5EF4-FFF2-40B4-BE49-F238E27FC236}">
                <a16:creationId xmlns:a16="http://schemas.microsoft.com/office/drawing/2014/main" id="{FF02CE4E-3623-FC9E-9B33-B5D0850B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874684"/>
            <a:ext cx="1905000" cy="9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7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E7EF-B3DC-5164-4097-C305874F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07" y="877023"/>
            <a:ext cx="9210386" cy="1155497"/>
          </a:xfrm>
        </p:spPr>
        <p:txBody>
          <a:bodyPr/>
          <a:lstStyle/>
          <a:p>
            <a:r>
              <a:rPr lang="en-US" dirty="0"/>
              <a:t>DISQUALIFICATIONS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5563-013D-4A82-9D82-EE53AA9E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1923841"/>
            <a:ext cx="9210386" cy="3321501"/>
          </a:xfrm>
        </p:spPr>
        <p:txBody>
          <a:bodyPr>
            <a:noAutofit/>
          </a:bodyPr>
          <a:lstStyle/>
          <a:p>
            <a:pPr marL="514350" indent="-514350">
              <a:spcAft>
                <a:spcPts val="500"/>
              </a:spcAft>
              <a:buFont typeface="+mj-lt"/>
              <a:buAutoNum type="arabicPeriod"/>
              <a:tabLst>
                <a:tab pos="4962525" algn="l"/>
              </a:tabLst>
            </a:pPr>
            <a:r>
              <a:rPr lang="en-US" sz="1700" dirty="0"/>
              <a:t>Bringing items (other than those listed) into the Exam Room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  <a:tabLst>
                <a:tab pos="4962525" algn="l"/>
              </a:tabLst>
            </a:pPr>
            <a:r>
              <a:rPr lang="en-US" sz="1700" dirty="0"/>
              <a:t>Placing any type of identification on your table prior to Evaluation (no Name Cards) 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  <a:tabLst>
                <a:tab pos="4962525" algn="l"/>
              </a:tabLst>
            </a:pPr>
            <a:r>
              <a:rPr lang="en-US" sz="1700" b="1" dirty="0"/>
              <a:t>Touching, interfering with, or causing damage to another candidate's table or design work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  <a:tabLst>
                <a:tab pos="4962525" algn="l"/>
              </a:tabLst>
            </a:pPr>
            <a:r>
              <a:rPr lang="en-US" sz="1700" dirty="0"/>
              <a:t>Once Exam end time is called, you will be disqualified for:</a:t>
            </a:r>
          </a:p>
          <a:p>
            <a:pPr lvl="1">
              <a:spcAft>
                <a:spcPts val="500"/>
              </a:spcAft>
              <a:tabLst>
                <a:tab pos="4962525" algn="l"/>
              </a:tabLst>
            </a:pPr>
            <a:r>
              <a:rPr lang="en-US" sz="1700" dirty="0"/>
              <a:t>Failure to stop working</a:t>
            </a:r>
          </a:p>
          <a:p>
            <a:pPr lvl="1">
              <a:spcAft>
                <a:spcPts val="500"/>
              </a:spcAft>
              <a:tabLst>
                <a:tab pos="4962525" algn="l"/>
              </a:tabLst>
            </a:pPr>
            <a:r>
              <a:rPr lang="en-US" sz="1700" dirty="0"/>
              <a:t>Failure to have all 5 of your Designs on your table</a:t>
            </a:r>
          </a:p>
          <a:p>
            <a:pPr lvl="1">
              <a:spcAft>
                <a:spcPts val="500"/>
              </a:spcAft>
              <a:tabLst>
                <a:tab pos="4962525" algn="l"/>
              </a:tabLst>
            </a:pPr>
            <a:r>
              <a:rPr lang="en-US" sz="1700" dirty="0"/>
              <a:t>Failure to have the tablecloth on your table</a:t>
            </a:r>
          </a:p>
          <a:p>
            <a:pPr lvl="1">
              <a:spcAft>
                <a:spcPts val="500"/>
              </a:spcAft>
              <a:tabLst>
                <a:tab pos="4962525" algn="l"/>
              </a:tabLst>
            </a:pPr>
            <a:r>
              <a:rPr lang="en-US" sz="1700" dirty="0"/>
              <a:t>Failure to have your Category Cards next to each Design</a:t>
            </a:r>
          </a:p>
          <a:p>
            <a:pPr lvl="1">
              <a:spcAft>
                <a:spcPts val="500"/>
              </a:spcAft>
              <a:tabLst>
                <a:tab pos="4962525" algn="l"/>
              </a:tabLst>
            </a:pPr>
            <a:r>
              <a:rPr lang="en-US" sz="1700" dirty="0"/>
              <a:t>Touching your table</a:t>
            </a:r>
          </a:p>
          <a:p>
            <a:pPr marL="514350" indent="-514350">
              <a:spcAft>
                <a:spcPts val="500"/>
              </a:spcAft>
              <a:buFont typeface="+mj-lt"/>
              <a:buAutoNum type="arabicPeriod"/>
              <a:tabLst>
                <a:tab pos="4962525" algn="l"/>
              </a:tabLst>
            </a:pPr>
            <a:r>
              <a:rPr lang="en-US" sz="1700" dirty="0"/>
              <a:t>You will also be disqualified for refusing to cooperate with requests from the Membership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24106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E7E7-BE65-ED44-C8C1-0012BB94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PFDE CLEAN-UP PROCESS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AA1F-B1AF-A536-85FF-46A5320C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tabLst>
                <a:tab pos="4962525" algn="l"/>
              </a:tabLst>
            </a:pPr>
            <a:r>
              <a:rPr lang="en-US" sz="1800" dirty="0"/>
              <a:t>Nobody will be dismissed until ALL work areas have been cleaned</a:t>
            </a:r>
          </a:p>
          <a:p>
            <a:pPr>
              <a:lnSpc>
                <a:spcPct val="120000"/>
              </a:lnSpc>
              <a:tabLst>
                <a:tab pos="4962525" algn="l"/>
              </a:tabLst>
            </a:pPr>
            <a:r>
              <a:rPr lang="en-US" sz="1800" dirty="0"/>
              <a:t>L</a:t>
            </a:r>
            <a:r>
              <a:rPr lang="en-US" sz="1800" dirty="0">
                <a:latin typeface="+mn-lt"/>
              </a:rPr>
              <a:t>eftover product is yours to keep (if desired) – everything else will be sorted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and used during</a:t>
            </a:r>
            <a:r>
              <a:rPr lang="en-US" sz="1800" dirty="0"/>
              <a:t> S</a:t>
            </a:r>
            <a:r>
              <a:rPr lang="en-US" sz="1800" dirty="0">
                <a:latin typeface="+mn-lt"/>
              </a:rPr>
              <a:t>ymposium. </a:t>
            </a:r>
          </a:p>
          <a:p>
            <a:pPr>
              <a:tabLst>
                <a:tab pos="4962525" algn="l"/>
              </a:tabLst>
            </a:pPr>
            <a:r>
              <a:rPr lang="en-US" sz="1800" dirty="0"/>
              <a:t>Place all trash into either the brown paper bag or the plastic garbage bag </a:t>
            </a:r>
            <a:br>
              <a:rPr lang="en-US" sz="1800" dirty="0"/>
            </a:br>
            <a:r>
              <a:rPr lang="en-US" sz="1800" dirty="0"/>
              <a:t>– there is no need to separate compostable material </a:t>
            </a:r>
            <a:endParaRPr lang="en-US" sz="1800" dirty="0">
              <a:latin typeface="+mn-lt"/>
            </a:endParaRPr>
          </a:p>
          <a:p>
            <a:pPr>
              <a:tabLst>
                <a:tab pos="4962525" algn="l"/>
              </a:tabLst>
            </a:pPr>
            <a:r>
              <a:rPr lang="en-US" sz="1800" dirty="0"/>
              <a:t>Do NOT visit other tables, stay at your table until directed by a Monitor</a:t>
            </a:r>
          </a:p>
          <a:p>
            <a:pPr>
              <a:tabLst>
                <a:tab pos="4962525" algn="l"/>
              </a:tabLst>
            </a:pPr>
            <a:r>
              <a:rPr lang="en-US" sz="1800" dirty="0"/>
              <a:t>Do NOT walk behind anyone’s table, use the aisles </a:t>
            </a:r>
          </a:p>
          <a:p>
            <a:pPr>
              <a:tabLst>
                <a:tab pos="4962525" algn="l"/>
              </a:tabLst>
            </a:pPr>
            <a:r>
              <a:rPr lang="en-US" sz="1800" dirty="0"/>
              <a:t>S</a:t>
            </a:r>
            <a:r>
              <a:rPr lang="en-US" sz="1800" dirty="0">
                <a:latin typeface="+mn-lt"/>
              </a:rPr>
              <a:t>weep the floor in your work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1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E7E7-BE65-ED44-C8C1-0012BB94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PFDE CLEAN-UP PROCESS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AA1F-B1AF-A536-85FF-46A5320C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We will break down in an orderly way</a:t>
            </a:r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Monitors will release you to take your items to the sorting areas</a:t>
            </a:r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Do NOT leave your table until the Monitor tells you to do so</a:t>
            </a:r>
          </a:p>
          <a:p>
            <a:pPr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You will have 4 buckets labeled A-D</a:t>
            </a:r>
          </a:p>
          <a:p>
            <a:pPr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Monitors will direct you where to take each bucket</a:t>
            </a:r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Follow the direction of the volunteers</a:t>
            </a:r>
            <a:endParaRPr lang="en-US" sz="2400" dirty="0"/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You must sort your own product according to variety</a:t>
            </a:r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You must take your own buckets to the water disposal area</a:t>
            </a:r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Monitors will direct you where to take leftover hard goods to be sorted</a:t>
            </a:r>
          </a:p>
          <a:p>
            <a:pPr lvl="1">
              <a:tabLst>
                <a:tab pos="4962525" algn="l"/>
              </a:tabLst>
            </a:pPr>
            <a:r>
              <a:rPr lang="en-US" sz="2400" dirty="0">
                <a:latin typeface="+mn-lt"/>
              </a:rPr>
              <a:t>Follow the direction of the volunteers</a:t>
            </a:r>
          </a:p>
        </p:txBody>
      </p:sp>
    </p:spTree>
    <p:extLst>
      <p:ext uri="{BB962C8B-B14F-4D97-AF65-F5344CB8AC3E}">
        <p14:creationId xmlns:p14="http://schemas.microsoft.com/office/powerpoint/2010/main" val="18721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A3C-5612-C4DB-66BA-0C8F95D3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CATEGORIES</a:t>
            </a:r>
            <a:br>
              <a:rPr lang="en-US" dirty="0"/>
            </a:br>
            <a:r>
              <a:rPr lang="en-US" sz="2000" cap="none" dirty="0"/>
              <a:t>YOU WILL BE ASKED TO CREATE DESIGNS IN EACH OF THESE 5 DESIGN CATEGORIES: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63781-6C9A-85F0-A25E-0DC694CC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116138" indent="-2116138">
              <a:lnSpc>
                <a:spcPct val="120000"/>
              </a:lnSpc>
              <a:buNone/>
            </a:pPr>
            <a:r>
              <a:rPr lang="en-US" dirty="0"/>
              <a:t>W</a:t>
            </a:r>
            <a:r>
              <a:rPr lang="en-US" sz="1800" dirty="0"/>
              <a:t>edding	</a:t>
            </a:r>
            <a:r>
              <a:rPr lang="en-US" sz="1800" u="none" strike="noStrike" cap="none" dirty="0"/>
              <a:t>Projects may be any design directly related to a wedding. This can include bridal and bridesmaids’ bouquets of various styles, or wedding party designs of various styles.</a:t>
            </a:r>
            <a:endParaRPr lang="en-US" sz="1800" dirty="0"/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Sympathy</a:t>
            </a:r>
            <a:r>
              <a:rPr lang="en-US" sz="1800" u="none" strike="noStrike" cap="none" dirty="0"/>
              <a:t> 	Projects may include a design that is deemed appropriate for a funeral or celebration </a:t>
            </a:r>
            <a:br>
              <a:rPr lang="en-US" sz="1800" u="none" strike="noStrike" cap="none" dirty="0"/>
            </a:br>
            <a:r>
              <a:rPr lang="en-US" sz="1800" u="none" strike="noStrike" cap="none" dirty="0"/>
              <a:t>of life such as a casket spray, standing spray, memorial design or cremation.</a:t>
            </a:r>
            <a:endParaRPr lang="en-US" sz="1800" dirty="0"/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Flowers to Wear</a:t>
            </a:r>
            <a:r>
              <a:rPr lang="en-US" sz="1800" u="none" strike="noStrike" cap="none" dirty="0"/>
              <a:t> 	Projects may include any floral designs that may be worn (for wrist, hair, shoulder, </a:t>
            </a:r>
            <a:br>
              <a:rPr lang="en-US" sz="1800" u="none" strike="noStrike" cap="none" dirty="0"/>
            </a:br>
            <a:r>
              <a:rPr lang="en-US" sz="1800" u="none" strike="noStrike" cap="none" dirty="0"/>
              <a:t>shoe or body jewelry).</a:t>
            </a:r>
            <a:endParaRPr lang="en-US" sz="1800" dirty="0"/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Arrangement</a:t>
            </a:r>
            <a:r>
              <a:rPr lang="en-US" sz="1800" u="none" strike="noStrike" cap="none" dirty="0"/>
              <a:t> 	Projects may include centerpieces, hospital designs, party/event designs, </a:t>
            </a:r>
            <a:br>
              <a:rPr lang="en-US" sz="1800" u="none" strike="noStrike" cap="none" dirty="0"/>
            </a:br>
            <a:r>
              <a:rPr lang="en-US" sz="1800" u="none" strike="noStrike" cap="none" dirty="0"/>
              <a:t>presentation designs or specific design of various function.</a:t>
            </a:r>
            <a:endParaRPr lang="en-US" sz="1800" dirty="0"/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Designer’s Choice</a:t>
            </a:r>
            <a:r>
              <a:rPr lang="en-US" sz="1800" u="none" strike="noStrike" cap="none" dirty="0"/>
              <a:t> 	Floral project that shows a creative use of materials and techniques, </a:t>
            </a:r>
            <a:br>
              <a:rPr lang="en-US" sz="1800" u="none" strike="noStrike" cap="none" dirty="0"/>
            </a:br>
            <a:r>
              <a:rPr lang="en-US" sz="1800" u="none" strike="noStrike" cap="none" dirty="0"/>
              <a:t>in a design style of your choice.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28AD-A66F-D626-3BC6-98046F58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/>
              <a:t>EVALUATION CRITERIA</a:t>
            </a: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6B9CA6E-EEF4-5AEE-0C9A-0603ECEEF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820950"/>
              </p:ext>
            </p:extLst>
          </p:nvPr>
        </p:nvGraphicFramePr>
        <p:xfrm>
          <a:off x="1490663" y="2312151"/>
          <a:ext cx="8229600" cy="320040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01657839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0069303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Mechanics (Professional Application)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22275" indent="-422275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Proportion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4476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Dominance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966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1209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1268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Rhythm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22275" indent="-422275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Creativity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8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84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B3DF-FC0F-9CDC-96EA-C8189945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SCORING</a:t>
            </a:r>
            <a:br>
              <a:rPr lang="en-US" sz="4000" cap="small" dirty="0"/>
            </a:br>
            <a:r>
              <a:rPr lang="en-US" sz="2000" dirty="0"/>
              <a:t>Each of the above design evaluation criteria will be scored using the following point scale:</a:t>
            </a:r>
            <a:endParaRPr lang="en-US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E91968-17C0-1484-4964-2D7DA6D6D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74221"/>
              </p:ext>
            </p:extLst>
          </p:nvPr>
        </p:nvGraphicFramePr>
        <p:xfrm>
          <a:off x="1490663" y="2312151"/>
          <a:ext cx="8368232" cy="34752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53773">
                  <a:extLst>
                    <a:ext uri="{9D8B030D-6E8A-4147-A177-3AD203B41FA5}">
                      <a16:colId xmlns:a16="http://schemas.microsoft.com/office/drawing/2014/main" val="2534624518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val="1016578398"/>
                    </a:ext>
                  </a:extLst>
                </a:gridCol>
                <a:gridCol w="6267797">
                  <a:extLst>
                    <a:ext uri="{9D8B030D-6E8A-4147-A177-3AD203B41FA5}">
                      <a16:colId xmlns:a16="http://schemas.microsoft.com/office/drawing/2014/main" val="1500693030"/>
                    </a:ext>
                  </a:extLst>
                </a:gridCol>
              </a:tblGrid>
              <a:tr h="91455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EXCELLENT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Demonstrates superior/master level understanding and proficiency for this concept of floral design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447609"/>
                  </a:ext>
                </a:extLst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ABOVE 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Demonstrates advanced level understanding and proficiency for this concept of floral design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96603"/>
                  </a:ext>
                </a:extLst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Demonstrates intermediate level understanding and proficiency for this concept of floral design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120983"/>
                  </a:ext>
                </a:extLst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BELOW 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Demonstrates beginner/novice level understanding and proficiency for this concept of floral design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126877"/>
                  </a:ext>
                </a:extLst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NOT ACCEPTABLE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Demonstrates very little understanding and proficiency for this concept of floral design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8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0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9C73-BF74-B0D5-47A9-E53AA47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DESIGN CATEGORY ASSIGNMENTS</a:t>
            </a:r>
            <a:br>
              <a:rPr lang="en-US" cap="small" dirty="0"/>
            </a:br>
            <a:endParaRPr lang="en-US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9EE4-4A20-DBF6-AA0E-1DB20100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2212401"/>
            <a:ext cx="8148493" cy="3321501"/>
          </a:xfrm>
        </p:spPr>
        <p:txBody>
          <a:bodyPr>
            <a:normAutofit/>
          </a:bodyPr>
          <a:lstStyle/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Sympathy</a:t>
            </a:r>
            <a:r>
              <a:rPr lang="en-US" sz="1800" u="none" strike="noStrike" cap="none" dirty="0"/>
              <a:t> 	</a:t>
            </a:r>
            <a:endParaRPr lang="en-US" dirty="0">
              <a:effectLst/>
            </a:endParaRPr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Arrangement</a:t>
            </a:r>
            <a:r>
              <a:rPr lang="en-US" sz="1800" u="none" strike="noStrike" cap="none" dirty="0"/>
              <a:t> 	</a:t>
            </a:r>
            <a:endParaRPr lang="en-US" dirty="0">
              <a:effectLst/>
            </a:endParaRPr>
          </a:p>
          <a:p>
            <a:pPr marL="2116138" indent="-2116138">
              <a:lnSpc>
                <a:spcPct val="120000"/>
              </a:lnSpc>
              <a:buNone/>
            </a:pPr>
            <a:r>
              <a:rPr lang="en-US" dirty="0"/>
              <a:t>W</a:t>
            </a:r>
            <a:r>
              <a:rPr lang="en-US" sz="1800" dirty="0"/>
              <a:t>edding	</a:t>
            </a:r>
            <a:r>
              <a:rPr lang="en-US" dirty="0"/>
              <a:t> Specific Category Assignments will be given during Orientation</a:t>
            </a:r>
            <a:endParaRPr lang="en-US" dirty="0">
              <a:effectLst/>
            </a:endParaRPr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Flowers to Wear</a:t>
            </a:r>
            <a:r>
              <a:rPr lang="en-US" sz="1800" u="none" strike="noStrike" cap="none" dirty="0"/>
              <a:t> 	</a:t>
            </a:r>
            <a:endParaRPr lang="en-US" dirty="0">
              <a:effectLst/>
            </a:endParaRPr>
          </a:p>
          <a:p>
            <a:pPr marL="2116138" indent="-2116138">
              <a:lnSpc>
                <a:spcPct val="120000"/>
              </a:lnSpc>
              <a:buNone/>
            </a:pPr>
            <a:r>
              <a:rPr lang="en-US" sz="1800" dirty="0"/>
              <a:t>Designer’s Choice</a:t>
            </a:r>
            <a:r>
              <a:rPr lang="en-US" sz="1800" u="none" strike="noStrike" cap="none" dirty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18FD-7B03-E2B5-6244-71E19689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WISH YOU THE BEST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1E8FE-EC09-DF59-57BC-307017B2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735" y="3971469"/>
            <a:ext cx="7631759" cy="146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cap="none" dirty="0"/>
              <a:t>We know you have studied and practiced hard for this Exam. </a:t>
            </a:r>
          </a:p>
          <a:p>
            <a:pPr marL="0" indent="0">
              <a:buNone/>
            </a:pPr>
            <a:r>
              <a:rPr lang="en-US" sz="1800" cap="none" dirty="0"/>
              <a:t>The AIFD National Board of Directors and Executive Committee, this Membership Team, the Evaluators and Monitors want all of you to do well and pass – we are rooting for your success!</a:t>
            </a:r>
            <a:endParaRPr lang="en-US" sz="1800" dirty="0"/>
          </a:p>
        </p:txBody>
      </p:sp>
      <p:pic>
        <p:nvPicPr>
          <p:cNvPr id="4" name="Picture 1" descr="page1image10050000">
            <a:extLst>
              <a:ext uri="{FF2B5EF4-FFF2-40B4-BE49-F238E27FC236}">
                <a16:creationId xmlns:a16="http://schemas.microsoft.com/office/drawing/2014/main" id="{BF94068A-B705-396A-CE1C-3B6A0DEE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35" y="2357250"/>
            <a:ext cx="1905000" cy="8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6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A415-3D74-2B71-8C88-6327BDA3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MEMBERSHIP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3164-4B3A-9A1C-1483-62D7BFC9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4962525" algn="l"/>
              </a:tabLst>
            </a:pPr>
            <a:r>
              <a:rPr lang="en-US" dirty="0"/>
              <a:t>The Membership Team coordinates and oversees the PFDE Examination.  </a:t>
            </a:r>
          </a:p>
          <a:p>
            <a:pPr marL="0" indent="0">
              <a:buNone/>
              <a:tabLst>
                <a:tab pos="4962525" algn="l"/>
              </a:tabLst>
            </a:pPr>
            <a:r>
              <a:rPr lang="en-US" dirty="0"/>
              <a:t>The team consists of:</a:t>
            </a:r>
          </a:p>
          <a:p>
            <a:pPr lvl="3">
              <a:tabLst>
                <a:tab pos="4962525" algn="l"/>
              </a:tabLst>
            </a:pPr>
            <a:r>
              <a:rPr lang="en-US" sz="1800" dirty="0"/>
              <a:t>Membership Chairperson	</a:t>
            </a:r>
          </a:p>
          <a:p>
            <a:pPr lvl="3">
              <a:tabLst>
                <a:tab pos="4962525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Vice Chairperson	</a:t>
            </a:r>
          </a:p>
          <a:p>
            <a:pPr lvl="3">
              <a:tabLst>
                <a:tab pos="4962525" algn="l"/>
              </a:tabLst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Vice Chairperson	</a:t>
            </a:r>
          </a:p>
          <a:p>
            <a:pPr lvl="3">
              <a:tabLst>
                <a:tab pos="4962525" algn="l"/>
              </a:tabLst>
            </a:pPr>
            <a:r>
              <a:rPr lang="en-US" sz="1800" dirty="0"/>
              <a:t>PFDE Chairperson	 </a:t>
            </a:r>
          </a:p>
          <a:p>
            <a:pPr lvl="3">
              <a:tabLst>
                <a:tab pos="4962525" algn="l"/>
              </a:tabLst>
            </a:pPr>
            <a:r>
              <a:rPr lang="en-US" sz="1800" dirty="0"/>
              <a:t>Past Chairperson	</a:t>
            </a:r>
          </a:p>
          <a:p>
            <a:pPr marL="0" indent="0">
              <a:buNone/>
              <a:tabLst>
                <a:tab pos="4962525" algn="l"/>
              </a:tabLst>
            </a:pPr>
            <a:r>
              <a:rPr lang="en-US" dirty="0"/>
              <a:t>There are AIFD® Monitors on hand to proctor the Exam</a:t>
            </a:r>
          </a:p>
          <a:p>
            <a:pPr marL="0" indent="0">
              <a:buNone/>
              <a:tabLst>
                <a:tab pos="4962525" algn="l"/>
              </a:tabLst>
            </a:pPr>
            <a:r>
              <a:rPr lang="en-US" dirty="0"/>
              <a:t>The Designs are scored by Certified Evaluators</a:t>
            </a:r>
          </a:p>
        </p:txBody>
      </p:sp>
    </p:spTree>
    <p:extLst>
      <p:ext uri="{BB962C8B-B14F-4D97-AF65-F5344CB8AC3E}">
        <p14:creationId xmlns:p14="http://schemas.microsoft.com/office/powerpoint/2010/main" val="183930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BB12-E24A-1DB9-00CF-3E9EEA353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1604433"/>
            <a:ext cx="9210386" cy="3649133"/>
          </a:xfrm>
        </p:spPr>
        <p:txBody>
          <a:bodyPr>
            <a:noAutofit/>
          </a:bodyPr>
          <a:lstStyle/>
          <a:p>
            <a:pPr marL="3200400" indent="-3200400">
              <a:spcAft>
                <a:spcPts val="200"/>
              </a:spcAft>
              <a:buNone/>
              <a:tabLst>
                <a:tab pos="3182938" algn="l"/>
              </a:tabLst>
            </a:pPr>
            <a:r>
              <a:rPr lang="en-US" sz="1600" dirty="0"/>
              <a:t>Specific date and time will vary every year.</a:t>
            </a:r>
          </a:p>
          <a:p>
            <a:pPr marL="3200400" indent="-3200400">
              <a:spcAft>
                <a:spcPts val="200"/>
              </a:spcAft>
              <a:buNone/>
              <a:tabLst>
                <a:tab pos="3182938" algn="l"/>
              </a:tabLst>
            </a:pPr>
            <a:endParaRPr lang="en-US" sz="1600" dirty="0"/>
          </a:p>
          <a:p>
            <a:pPr marL="1895475" indent="-1895475">
              <a:spcAft>
                <a:spcPts val="0"/>
              </a:spcAft>
              <a:buNone/>
            </a:pPr>
            <a:r>
              <a:rPr lang="en-US" sz="1600" dirty="0"/>
              <a:t>Orientation:	Overview of the Exam process. Announcement of Exam Assignments. Distribution</a:t>
            </a:r>
            <a:br>
              <a:rPr lang="en-US" sz="1600" dirty="0"/>
            </a:br>
            <a:r>
              <a:rPr lang="en-US" sz="1600" dirty="0"/>
              <a:t> of Botanical and Hardgoods List.  Opportunity for Candidates to ask questions.</a:t>
            </a:r>
          </a:p>
          <a:p>
            <a:pPr marL="1895475" indent="-1895475">
              <a:spcAft>
                <a:spcPts val="0"/>
              </a:spcAft>
              <a:buNone/>
            </a:pPr>
            <a:endParaRPr lang="en-US" sz="1600" dirty="0"/>
          </a:p>
          <a:p>
            <a:pPr marL="1895475" indent="-1895475">
              <a:spcAft>
                <a:spcPts val="0"/>
              </a:spcAft>
              <a:buNone/>
            </a:pPr>
            <a:r>
              <a:rPr lang="en-US" sz="1600" dirty="0"/>
              <a:t>Exam:	Approximately 30 minutes prep time prior to Exam. Opportunity to look over </a:t>
            </a:r>
            <a:br>
              <a:rPr lang="en-US" sz="1600" dirty="0"/>
            </a:br>
            <a:r>
              <a:rPr lang="en-US" sz="1600" dirty="0"/>
              <a:t>materials and sketch.  4 hours to complete Designs and set table for Evaluation.</a:t>
            </a:r>
          </a:p>
          <a:p>
            <a:pPr marL="1895475" indent="-1895475">
              <a:spcAft>
                <a:spcPts val="0"/>
              </a:spcAft>
              <a:buNone/>
            </a:pPr>
            <a:endParaRPr lang="en-US" sz="1600" dirty="0"/>
          </a:p>
          <a:p>
            <a:pPr marL="1895475" indent="-1895475">
              <a:spcAft>
                <a:spcPts val="0"/>
              </a:spcAft>
              <a:buNone/>
            </a:pPr>
            <a:r>
              <a:rPr lang="en-US" sz="1600" dirty="0"/>
              <a:t>Clean up:	Approximately one hour to clean workspace, empty buckets and trash and put </a:t>
            </a:r>
            <a:br>
              <a:rPr lang="en-US" sz="1600" dirty="0"/>
            </a:br>
            <a:r>
              <a:rPr lang="en-US" sz="1600" dirty="0"/>
              <a:t>away leftover products for use during Symposium.</a:t>
            </a:r>
          </a:p>
          <a:p>
            <a:pPr marL="1895475" indent="-1895475">
              <a:spcAft>
                <a:spcPts val="0"/>
              </a:spcAft>
              <a:buNone/>
            </a:pPr>
            <a:endParaRPr lang="en-US" sz="1600" dirty="0"/>
          </a:p>
          <a:p>
            <a:pPr marL="1838325" indent="-1838325">
              <a:spcAft>
                <a:spcPts val="0"/>
              </a:spcAft>
              <a:buNone/>
              <a:tabLst>
                <a:tab pos="3182938" algn="l"/>
              </a:tabLst>
            </a:pPr>
            <a:r>
              <a:rPr lang="en-US" sz="1600" dirty="0"/>
              <a:t>Reception:	30-minute private reception for Candidates, family and friends prior to </a:t>
            </a:r>
            <a:br>
              <a:rPr lang="en-US" sz="1600" dirty="0"/>
            </a:br>
            <a:r>
              <a:rPr lang="en-US" sz="1600" dirty="0"/>
              <a:t>the public viewing reception. Please bring Name Card, and if you would like, </a:t>
            </a:r>
            <a:br>
              <a:rPr lang="en-US" sz="1600" dirty="0"/>
            </a:br>
            <a:r>
              <a:rPr lang="en-US" sz="1600" dirty="0"/>
              <a:t>a 5x7 photo and business cards to place on your table.</a:t>
            </a:r>
          </a:p>
          <a:p>
            <a:pPr marL="3200400" indent="-3200400">
              <a:spcAft>
                <a:spcPts val="0"/>
              </a:spcAft>
              <a:buNone/>
              <a:tabLst>
                <a:tab pos="3182938" algn="l"/>
              </a:tabLst>
            </a:pPr>
            <a:endParaRPr lang="en-US" sz="1600" dirty="0"/>
          </a:p>
          <a:p>
            <a:pPr marL="1838325" indent="-1838325">
              <a:buNone/>
              <a:tabLst>
                <a:tab pos="1762125" algn="l"/>
              </a:tabLst>
            </a:pPr>
            <a:r>
              <a:rPr lang="en-US" sz="1600" dirty="0"/>
              <a:t>Breakdown:	Following reception, please either take Designs to your room</a:t>
            </a:r>
            <a:br>
              <a:rPr lang="en-US" sz="1600" dirty="0"/>
            </a:br>
            <a:r>
              <a:rPr lang="en-US" sz="1600" dirty="0"/>
              <a:t>or place in designated area to be discarded.</a:t>
            </a:r>
          </a:p>
        </p:txBody>
      </p:sp>
    </p:spTree>
    <p:extLst>
      <p:ext uri="{BB962C8B-B14F-4D97-AF65-F5344CB8AC3E}">
        <p14:creationId xmlns:p14="http://schemas.microsoft.com/office/powerpoint/2010/main" val="321774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B776-DBA3-191A-710B-378AC9A5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ALLOWED IN TESTING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20CC-ED32-AE06-12CC-78C11CDA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2212401"/>
            <a:ext cx="4008293" cy="3649133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4962525" algn="l"/>
              </a:tabLst>
            </a:pPr>
            <a:r>
              <a:rPr lang="en-US" dirty="0"/>
              <a:t>Tools: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Floral knife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Pruner/Bunch cutter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Ribbon scissors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Wire cutter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Needle nose pliers/Jewelry pliers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680ED5-DC52-BF7C-E73F-9D5E971F41EC}"/>
              </a:ext>
            </a:extLst>
          </p:cNvPr>
          <p:cNvSpPr txBox="1">
            <a:spLocks/>
          </p:cNvSpPr>
          <p:nvPr/>
        </p:nvSpPr>
        <p:spPr>
          <a:xfrm>
            <a:off x="5389707" y="2212401"/>
            <a:ext cx="4503593" cy="364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962525" algn="l"/>
              </a:tabLst>
            </a:pPr>
            <a:r>
              <a:rPr lang="en-US" dirty="0"/>
              <a:t>Personal Items: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Small hand towel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Snack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Apron – </a:t>
            </a:r>
            <a:r>
              <a:rPr lang="en-US" sz="1800" i="1" dirty="0"/>
              <a:t>EMPTY POCKETS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Jacket/Sweater – </a:t>
            </a:r>
            <a:r>
              <a:rPr lang="en-US" sz="1800" i="1" dirty="0"/>
              <a:t>EMPTY POCKETS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MP3 player (e.g., iPod) – Music only</a:t>
            </a:r>
          </a:p>
          <a:p>
            <a:pPr marL="971550" lvl="1" indent="-514350">
              <a:buFont typeface="+mj-lt"/>
              <a:buAutoNum type="arabicPeriod"/>
              <a:tabLst>
                <a:tab pos="4962525" algn="l"/>
              </a:tabLst>
            </a:pPr>
            <a:r>
              <a:rPr lang="en-US" sz="1800" dirty="0"/>
              <a:t>Watch (not Apple Watch </a:t>
            </a:r>
            <a:br>
              <a:rPr lang="en-US" sz="1800" dirty="0"/>
            </a:br>
            <a:r>
              <a:rPr lang="en-US" sz="1800" dirty="0"/>
              <a:t>or other Internet connected</a:t>
            </a:r>
            <a:br>
              <a:rPr lang="en-US" sz="1800" dirty="0"/>
            </a:br>
            <a:r>
              <a:rPr lang="en-US" sz="1800" dirty="0"/>
              <a:t> wrist device)</a:t>
            </a:r>
          </a:p>
        </p:txBody>
      </p:sp>
    </p:spTree>
    <p:extLst>
      <p:ext uri="{BB962C8B-B14F-4D97-AF65-F5344CB8AC3E}">
        <p14:creationId xmlns:p14="http://schemas.microsoft.com/office/powerpoint/2010/main" val="182692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E943-6405-2E12-2D4A-C59B069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MOVING TO THE DESIGN 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DE9E-AD42-0D5D-EFE9-63BAEB79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2288601"/>
            <a:ext cx="7551593" cy="2854899"/>
          </a:xfrm>
        </p:spPr>
        <p:txBody>
          <a:bodyPr>
            <a:normAutofit/>
          </a:bodyPr>
          <a:lstStyle/>
          <a:p>
            <a:pPr marL="2690813" indent="-2690813">
              <a:buNone/>
            </a:pPr>
            <a:r>
              <a:rPr lang="en-US" sz="2000" dirty="0">
                <a:latin typeface="+mn-lt"/>
              </a:rPr>
              <a:t>SCREENING ZONE</a:t>
            </a:r>
            <a:r>
              <a:rPr lang="en-US" sz="1600" dirty="0">
                <a:latin typeface="+mn-lt"/>
              </a:rPr>
              <a:t>	</a:t>
            </a:r>
            <a:r>
              <a:rPr lang="en-US" dirty="0">
                <a:latin typeface="+mn-lt"/>
              </a:rPr>
              <a:t>Tool Check prior to entry. Please remove all your tools from your tool pouch for the Evaluators to verify that only permissible items are brought into the room.</a:t>
            </a:r>
          </a:p>
          <a:p>
            <a:pPr marL="914400" lvl="2" indent="0">
              <a:buNone/>
            </a:pPr>
            <a:endParaRPr lang="en-US" sz="1800" dirty="0">
              <a:latin typeface="+mn-lt"/>
            </a:endParaRPr>
          </a:p>
          <a:p>
            <a:pPr marL="2747963" indent="-2747963">
              <a:buNone/>
            </a:pPr>
            <a:r>
              <a:rPr lang="en-US" sz="2000" dirty="0">
                <a:latin typeface="+mn-lt"/>
              </a:rPr>
              <a:t>LOCATE YOUR TABLE</a:t>
            </a:r>
            <a:r>
              <a:rPr lang="en-US" sz="1600" dirty="0">
                <a:latin typeface="+mn-lt"/>
              </a:rPr>
              <a:t>	</a:t>
            </a:r>
            <a:r>
              <a:rPr lang="en-US" dirty="0">
                <a:latin typeface="+mn-lt"/>
              </a:rPr>
              <a:t>Host/Hostess will be stationed behind the Screening Zone tables to direct you to your table.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740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B7C5-C3A8-22C2-95F3-2546BD9C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07" y="812800"/>
            <a:ext cx="9210386" cy="880533"/>
          </a:xfrm>
        </p:spPr>
        <p:txBody>
          <a:bodyPr>
            <a:normAutofit/>
          </a:bodyPr>
          <a:lstStyle/>
          <a:p>
            <a:r>
              <a:rPr lang="en-US" sz="4000" cap="small" dirty="0"/>
              <a:t>PRE-EXAM PREP TIME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8A03-9D48-D9E4-59F9-BE26F34C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1693333"/>
            <a:ext cx="9210386" cy="435186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962525" algn="l"/>
              </a:tabLst>
            </a:pPr>
            <a:r>
              <a:rPr lang="en-US" i="1" dirty="0">
                <a:latin typeface="+mn-lt"/>
              </a:rPr>
              <a:t>Very IMPORTANT to listen for announcements. </a:t>
            </a:r>
          </a:p>
          <a:p>
            <a:pPr marL="0" indent="0">
              <a:buNone/>
              <a:tabLst>
                <a:tab pos="4962525" algn="l"/>
              </a:tabLst>
            </a:pP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During this time you can:</a:t>
            </a:r>
            <a:endParaRPr lang="en-US" dirty="0">
              <a:latin typeface="+mn-lt"/>
            </a:endParaRP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Review and organize your materials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Unwrap and clean flowers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Unwrap hardgoods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Prepare your workspace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Sketch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Breathe!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DO NOT CUT OR SOAK FOAM</a:t>
            </a:r>
          </a:p>
          <a:p>
            <a:pPr marL="811213" indent="-317500">
              <a:tabLst>
                <a:tab pos="4962525" algn="l"/>
              </a:tabLst>
            </a:pPr>
            <a:r>
              <a:rPr lang="en-US" dirty="0">
                <a:latin typeface="+mn-lt"/>
              </a:rPr>
              <a:t>DO NOT DESIGN!!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9AF6-5D25-D21D-F404-03699485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DURING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45F8-F4AB-3FAE-A28C-CCFADCB8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2212401"/>
            <a:ext cx="9210386" cy="2918399"/>
          </a:xfrm>
        </p:spPr>
        <p:txBody>
          <a:bodyPr>
            <a:normAutofit/>
          </a:bodyPr>
          <a:lstStyle/>
          <a:p>
            <a:pPr>
              <a:tabLst>
                <a:tab pos="4962525" algn="l"/>
              </a:tabLst>
            </a:pPr>
            <a:r>
              <a:rPr lang="en-US" dirty="0">
                <a:latin typeface="+mn-lt"/>
              </a:rPr>
              <a:t>Announcement will be made to begin the </a:t>
            </a:r>
            <a:r>
              <a:rPr lang="en-US" dirty="0"/>
              <a:t>E</a:t>
            </a:r>
            <a:r>
              <a:rPr lang="en-US" dirty="0">
                <a:latin typeface="+mn-lt"/>
              </a:rPr>
              <a:t>xam</a:t>
            </a:r>
          </a:p>
          <a:p>
            <a:pPr>
              <a:tabLst>
                <a:tab pos="4962525" algn="l"/>
              </a:tabLst>
            </a:pPr>
            <a:r>
              <a:rPr lang="en-US" dirty="0">
                <a:latin typeface="+mn-lt"/>
              </a:rPr>
              <a:t>Monitors will be walking around; they are there for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Your safety</a:t>
            </a:r>
          </a:p>
          <a:p>
            <a:pPr lvl="1">
              <a:tabLst>
                <a:tab pos="4962525" algn="l"/>
              </a:tabLst>
            </a:pPr>
            <a:r>
              <a:rPr lang="en-US" sz="1800" dirty="0"/>
              <a:t>To answer your </a:t>
            </a:r>
            <a:r>
              <a:rPr lang="en-US" sz="1800" dirty="0">
                <a:latin typeface="+mn-lt"/>
              </a:rPr>
              <a:t>questions</a:t>
            </a:r>
          </a:p>
          <a:p>
            <a:pPr lvl="1">
              <a:tabLst>
                <a:tab pos="4962525" algn="l"/>
              </a:tabLst>
            </a:pPr>
            <a:r>
              <a:rPr lang="en-US" sz="1800" dirty="0"/>
              <a:t>To e</a:t>
            </a:r>
            <a:r>
              <a:rPr lang="en-US" sz="1800" dirty="0">
                <a:latin typeface="+mn-lt"/>
              </a:rPr>
              <a:t>scort you to the restroom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To look for disallowed material or tools</a:t>
            </a:r>
          </a:p>
        </p:txBody>
      </p:sp>
    </p:spTree>
    <p:extLst>
      <p:ext uri="{BB962C8B-B14F-4D97-AF65-F5344CB8AC3E}">
        <p14:creationId xmlns:p14="http://schemas.microsoft.com/office/powerpoint/2010/main" val="39580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9AF6-5D25-D21D-F404-03699485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DURING THE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45F8-F4AB-3FAE-A28C-CCFADCB8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07" y="2212401"/>
            <a:ext cx="9210386" cy="291839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962525" algn="l"/>
              </a:tabLst>
            </a:pPr>
            <a:r>
              <a:rPr lang="en-US" dirty="0">
                <a:latin typeface="+mn-lt"/>
              </a:rPr>
              <a:t>Periodically we will announce how much time you have remaining.  </a:t>
            </a:r>
          </a:p>
          <a:p>
            <a:pPr marL="0" indent="0">
              <a:buNone/>
              <a:tabLst>
                <a:tab pos="4962525" algn="l"/>
              </a:tabLst>
            </a:pPr>
            <a:r>
              <a:rPr lang="en-US" dirty="0">
                <a:latin typeface="+mn-lt"/>
              </a:rPr>
              <a:t>We will announce:</a:t>
            </a:r>
          </a:p>
          <a:p>
            <a:pPr lvl="1">
              <a:tabLst>
                <a:tab pos="4962525" algn="l"/>
              </a:tabLst>
            </a:pPr>
            <a:r>
              <a:rPr lang="en-US" sz="1800" dirty="0"/>
              <a:t>3 Hours, 2 Hours and 1 Hour remaining, then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45 Min, 30 Min and 15 Min remaining, then</a:t>
            </a:r>
          </a:p>
          <a:p>
            <a:pPr lvl="1">
              <a:tabLst>
                <a:tab pos="4962525" algn="l"/>
              </a:tabLst>
            </a:pPr>
            <a:r>
              <a:rPr lang="en-US" sz="1800" dirty="0"/>
              <a:t>10 Min, 5 Min and 1 Min remaining</a:t>
            </a:r>
          </a:p>
          <a:p>
            <a:pPr>
              <a:tabLst>
                <a:tab pos="4962525" algn="l"/>
              </a:tabLst>
            </a:pPr>
            <a:r>
              <a:rPr lang="en-US" dirty="0"/>
              <a:t>End of Exam will be announced</a:t>
            </a:r>
          </a:p>
          <a:p>
            <a:pPr>
              <a:tabLst>
                <a:tab pos="4962525" algn="l"/>
              </a:tabLst>
            </a:pPr>
            <a:r>
              <a:rPr lang="en-US" dirty="0">
                <a:latin typeface="+mn-lt"/>
              </a:rPr>
              <a:t>You may </a:t>
            </a:r>
            <a:r>
              <a:rPr lang="en-US" dirty="0"/>
              <a:t>NOT touch your table after time has ended</a:t>
            </a:r>
            <a:endParaRPr lang="en-US" dirty="0">
              <a:latin typeface="+mn-lt"/>
            </a:endParaRPr>
          </a:p>
          <a:p>
            <a:pPr>
              <a:tabLst>
                <a:tab pos="4962525" algn="l"/>
              </a:tabLst>
            </a:pPr>
            <a:r>
              <a:rPr lang="en-US" dirty="0">
                <a:latin typeface="+mn-lt"/>
              </a:rPr>
              <a:t>Immediately following the Exam, we will begin clean up</a:t>
            </a:r>
          </a:p>
        </p:txBody>
      </p:sp>
    </p:spTree>
    <p:extLst>
      <p:ext uri="{BB962C8B-B14F-4D97-AF65-F5344CB8AC3E}">
        <p14:creationId xmlns:p14="http://schemas.microsoft.com/office/powerpoint/2010/main" val="120671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0DDC-EF06-6D50-F5BA-AD2A1054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SET YOUR TABLE FOR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3377-95B6-F92E-2C3A-01CB4991D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  <a:tabLst>
                <a:tab pos="4962525" algn="l"/>
              </a:tabLst>
            </a:pP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Exam end time </a:t>
            </a:r>
            <a:br>
              <a:rPr lang="en-US" i="1" dirty="0"/>
            </a:br>
            <a:r>
              <a:rPr lang="en-US" i="1" dirty="0">
                <a:latin typeface="+mn-lt"/>
              </a:rPr>
              <a:t>(perhaps at about the 15 min remaining announcement)</a:t>
            </a:r>
            <a:endParaRPr lang="en-US" dirty="0">
              <a:latin typeface="+mn-lt"/>
            </a:endParaRP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Clear your worktable 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Place the tablecloth on your table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Place your Designs on the table with the front of the Designs facing you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Place Category Cards next to each design</a:t>
            </a:r>
          </a:p>
          <a:p>
            <a:pPr lvl="1">
              <a:tabLst>
                <a:tab pos="4962525" algn="l"/>
              </a:tabLst>
            </a:pPr>
            <a:r>
              <a:rPr lang="en-US" sz="1800" dirty="0">
                <a:latin typeface="+mn-lt"/>
              </a:rPr>
              <a:t>Place Table Number on your </a:t>
            </a:r>
            <a:r>
              <a:rPr lang="en-US" sz="1800" dirty="0"/>
              <a:t>t</a:t>
            </a:r>
            <a:r>
              <a:rPr lang="en-US" sz="1800" dirty="0">
                <a:latin typeface="+mn-lt"/>
              </a:rPr>
              <a:t>able</a:t>
            </a:r>
          </a:p>
          <a:p>
            <a:pPr lvl="1">
              <a:tabLst>
                <a:tab pos="4962525" algn="l"/>
              </a:tabLst>
            </a:pPr>
            <a:r>
              <a:rPr lang="en-US" sz="1800" dirty="0"/>
              <a:t>Table must be </a:t>
            </a:r>
            <a:r>
              <a:rPr lang="en-US" sz="1800" i="1" dirty="0"/>
              <a:t>completely</a:t>
            </a:r>
            <a:r>
              <a:rPr lang="en-US" sz="1800" dirty="0"/>
              <a:t> set</a:t>
            </a:r>
            <a:r>
              <a:rPr lang="en-US" sz="1800" b="1" i="1" dirty="0">
                <a:solidFill>
                  <a:schemeClr val="tx2"/>
                </a:solidFill>
              </a:rPr>
              <a:t> BEFORE </a:t>
            </a:r>
            <a:r>
              <a:rPr lang="en-US" sz="1800" dirty="0"/>
              <a:t>time is called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0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FDE">
  <a:themeElements>
    <a:clrScheme name="Custom 5">
      <a:dk1>
        <a:srgbClr val="0C5A41"/>
      </a:dk1>
      <a:lt1>
        <a:srgbClr val="FFFFFF"/>
      </a:lt1>
      <a:dk2>
        <a:srgbClr val="488270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DE" id="{321214D7-DE9C-1749-8E49-05B1943113E1}" vid="{DFACF6F4-EECF-D247-91D4-6ED2CC5AD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5beac5-75f8-43f7-a30b-5815792d9182">
      <Terms xmlns="http://schemas.microsoft.com/office/infopath/2007/PartnerControls"/>
    </lcf76f155ced4ddcb4097134ff3c332f>
    <TaxCatchAll xmlns="717d734e-4755-492c-841b-d744090178c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0658472F2C447AB63DA401E71AD9C" ma:contentTypeVersion="17" ma:contentTypeDescription="Create a new document." ma:contentTypeScope="" ma:versionID="516fd5197a8b8dcf95ea652565a9f65d">
  <xsd:schema xmlns:xsd="http://www.w3.org/2001/XMLSchema" xmlns:xs="http://www.w3.org/2001/XMLSchema" xmlns:p="http://schemas.microsoft.com/office/2006/metadata/properties" xmlns:ns1="http://schemas.microsoft.com/sharepoint/v3" xmlns:ns2="b15beac5-75f8-43f7-a30b-5815792d9182" xmlns:ns3="717d734e-4755-492c-841b-d744090178c9" targetNamespace="http://schemas.microsoft.com/office/2006/metadata/properties" ma:root="true" ma:fieldsID="07f5410783284f8ece5dea80210feeff" ns1:_="" ns2:_="" ns3:_="">
    <xsd:import namespace="http://schemas.microsoft.com/sharepoint/v3"/>
    <xsd:import namespace="b15beac5-75f8-43f7-a30b-5815792d9182"/>
    <xsd:import namespace="717d734e-4755-492c-841b-d74409017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beac5-75f8-43f7-a30b-5815792d9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7e37f9d-d07f-4231-b3f7-3b5f6b3b3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d734e-4755-492c-841b-d744090178c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057d51d-0008-4815-9e85-10479d83c9d6}" ma:internalName="TaxCatchAll" ma:showField="CatchAllData" ma:web="717d734e-4755-492c-841b-d744090178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1D7CAE-19D0-4623-AC68-3E89C97A4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5CAF06-BC85-45D3-B291-71601A3CC3F8}">
  <ds:schemaRefs>
    <ds:schemaRef ds:uri="b15beac5-75f8-43f7-a30b-5815792d9182"/>
    <ds:schemaRef ds:uri="http://purl.org/dc/elements/1.1/"/>
    <ds:schemaRef ds:uri="http://schemas.microsoft.com/office/2006/metadata/properties"/>
    <ds:schemaRef ds:uri="717d734e-4755-492c-841b-d744090178c9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D728E7-16CF-45A4-BC14-4703A8133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5beac5-75f8-43f7-a30b-5815792d9182"/>
    <ds:schemaRef ds:uri="717d734e-4755-492c-841b-d74409017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PFDE</Template>
  <TotalTime>20231</TotalTime>
  <Words>1243</Words>
  <Application>Microsoft Office PowerPoint</Application>
  <PresentationFormat>Widescreen</PresentationFormat>
  <Paragraphs>158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PFDE</vt:lpstr>
      <vt:lpstr>AMERICAN INSTITUTE OF FLORAL DESIGNERS PFDE ORIENTATION</vt:lpstr>
      <vt:lpstr>MEMBERSHIP TEAM</vt:lpstr>
      <vt:lpstr>PowerPoint Presentation</vt:lpstr>
      <vt:lpstr>ITEMS ALLOWED IN TESTING ROOM</vt:lpstr>
      <vt:lpstr>MOVING TO THE DESIGN ROOM</vt:lpstr>
      <vt:lpstr>PRE-EXAM PREP TIME</vt:lpstr>
      <vt:lpstr>WHAT TO EXPECT DURING THE EXAM</vt:lpstr>
      <vt:lpstr>WHAT TO EXPECT DURING THE EXAM</vt:lpstr>
      <vt:lpstr>HOW TO SET YOUR TABLE FOR EVALUATION</vt:lpstr>
      <vt:lpstr>DISQUALIFICATIONS</vt:lpstr>
      <vt:lpstr>PFDE CLEAN-UP PROCESS</vt:lpstr>
      <vt:lpstr>PFDE CLEAN-UP PROCESS</vt:lpstr>
      <vt:lpstr>DESIGN CATEGORIES YOU WILL BE ASKED TO CREATE DESIGNS IN EACH OF THESE 5 DESIGN CATEGORIES:</vt:lpstr>
      <vt:lpstr>EVALUATION CRITERIA</vt:lpstr>
      <vt:lpstr>SCORING Each of the above design evaluation criteria will be scored using the following point scale:</vt:lpstr>
      <vt:lpstr>DESIGN CATEGORY ASSIGNMENTS </vt:lpstr>
      <vt:lpstr>WE WISH YOU THE BEST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PFDE Orientation 2023 Chicago</dc:title>
  <dc:creator>Teresa Godfrey</dc:creator>
  <cp:lastModifiedBy>Loann Burke</cp:lastModifiedBy>
  <cp:revision>35</cp:revision>
  <dcterms:created xsi:type="dcterms:W3CDTF">2023-02-05T14:41:53Z</dcterms:created>
  <dcterms:modified xsi:type="dcterms:W3CDTF">2026-03-10T01:26:23Z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0x0101008290658472F2C447AB63DA401E71AD9C</vt:lpwstr>
  </property>
  <property fmtid="{D5CDD505-2E9C-101B-9397-08002B2CF9AE}" pid="3" name="MediaServiceImageTags">
    <vt:lpwstr/>
  </property>
</Properties>
</file>